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60" r:id="rId3"/>
    <p:sldId id="262" r:id="rId4"/>
    <p:sldId id="259" r:id="rId5"/>
    <p:sldId id="263" r:id="rId6"/>
    <p:sldId id="268" r:id="rId7"/>
    <p:sldId id="264" r:id="rId8"/>
    <p:sldId id="266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68A"/>
    <a:srgbClr val="006E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220" autoAdjust="0"/>
  </p:normalViewPr>
  <p:slideViewPr>
    <p:cSldViewPr snapToGrid="0">
      <p:cViewPr varScale="1">
        <p:scale>
          <a:sx n="86" d="100"/>
          <a:sy n="86" d="100"/>
        </p:scale>
        <p:origin x="6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F05A96-5C3B-457F-A88D-5BF0BC3C9EB9}" type="datetimeFigureOut">
              <a:rPr lang="de-CH" smtClean="0"/>
              <a:t>26.02.2020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BA95A6-BB83-4EBB-ADDF-D8990A84AFB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30710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man bewegt sich aufrecht stehend, auf dem Wasser, </a:t>
            </a:r>
            <a:br>
              <a:rPr lang="de-DE" dirty="0"/>
            </a:br>
            <a:r>
              <a:rPr lang="de-DE" dirty="0"/>
              <a:t>auf einem </a:t>
            </a:r>
            <a:r>
              <a:rPr lang="de-DE" dirty="0" err="1"/>
              <a:t>grossen</a:t>
            </a:r>
            <a:r>
              <a:rPr lang="de-DE" dirty="0"/>
              <a:t> Surf-Brett mit einem Paddel in den Händen. 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BA95A6-BB83-4EBB-ADDF-D8990A84AFBF}" type="slidenum">
              <a:rPr lang="de-CH" smtClean="0"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40103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  <a:buSzPct val="120000"/>
              <a:defRPr sz="1782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sz="1200" b="1" dirty="0" err="1"/>
              <a:t>kräftigt</a:t>
            </a:r>
            <a:r>
              <a:rPr lang="en-US" sz="1200" dirty="0"/>
              <a:t> den </a:t>
            </a:r>
            <a:r>
              <a:rPr lang="en-US" sz="1200" dirty="0" err="1"/>
              <a:t>Oberkörper</a:t>
            </a:r>
            <a:r>
              <a:rPr lang="en-US" sz="1200" dirty="0"/>
              <a:t>, </a:t>
            </a:r>
            <a:r>
              <a:rPr lang="en-US" sz="1200" dirty="0" err="1"/>
              <a:t>Bauch</a:t>
            </a:r>
            <a:r>
              <a:rPr lang="en-US" sz="1200" dirty="0"/>
              <a:t> und </a:t>
            </a:r>
            <a:r>
              <a:rPr lang="en-US" sz="1200" dirty="0" err="1"/>
              <a:t>Rücken</a:t>
            </a:r>
            <a:endParaRPr lang="en-US" sz="1200" dirty="0"/>
          </a:p>
          <a:p>
            <a:pPr>
              <a:spcBef>
                <a:spcPts val="0"/>
              </a:spcBef>
              <a:buSzPct val="120000"/>
              <a:defRPr sz="1782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sz="1200" dirty="0" err="1"/>
              <a:t>durch</a:t>
            </a:r>
            <a:r>
              <a:rPr lang="en-US" sz="1200" dirty="0"/>
              <a:t> das </a:t>
            </a:r>
            <a:r>
              <a:rPr lang="en-US" sz="1200" dirty="0" err="1"/>
              <a:t>Stehen</a:t>
            </a:r>
            <a:r>
              <a:rPr lang="en-US" sz="1200" dirty="0"/>
              <a:t> auf dem </a:t>
            </a:r>
            <a:r>
              <a:rPr lang="en-US" sz="1200" dirty="0" err="1"/>
              <a:t>wackeligen</a:t>
            </a:r>
            <a:r>
              <a:rPr lang="en-US" sz="1200" dirty="0"/>
              <a:t> Brett </a:t>
            </a:r>
            <a:r>
              <a:rPr lang="en-US" sz="1200" dirty="0" err="1"/>
              <a:t>werden</a:t>
            </a:r>
            <a:r>
              <a:rPr lang="en-US" sz="1200" dirty="0"/>
              <a:t> </a:t>
            </a:r>
            <a:r>
              <a:rPr lang="en-US" sz="1200" b="1" dirty="0" err="1"/>
              <a:t>Gleichgewicht</a:t>
            </a:r>
            <a:r>
              <a:rPr lang="en-US" sz="1200" dirty="0"/>
              <a:t> und die </a:t>
            </a:r>
            <a:r>
              <a:rPr lang="en-US" sz="1200" dirty="0" err="1"/>
              <a:t>Beine</a:t>
            </a:r>
            <a:r>
              <a:rPr lang="en-US" sz="1200" dirty="0"/>
              <a:t> </a:t>
            </a:r>
            <a:r>
              <a:rPr lang="en-US" sz="1200" dirty="0" err="1"/>
              <a:t>trainiert</a:t>
            </a:r>
            <a:endParaRPr lang="en-US" sz="1200" dirty="0"/>
          </a:p>
          <a:p>
            <a:pPr>
              <a:spcBef>
                <a:spcPts val="0"/>
              </a:spcBef>
              <a:buSzPct val="120000"/>
              <a:defRPr sz="1782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sz="1200" dirty="0"/>
              <a:t>die </a:t>
            </a:r>
            <a:r>
              <a:rPr lang="en-US" sz="1200" dirty="0" err="1"/>
              <a:t>Bewegung</a:t>
            </a:r>
            <a:r>
              <a:rPr lang="en-US" sz="1200" dirty="0"/>
              <a:t> </a:t>
            </a:r>
            <a:r>
              <a:rPr lang="en-US" sz="1200" dirty="0" err="1"/>
              <a:t>fördert</a:t>
            </a:r>
            <a:r>
              <a:rPr lang="en-US" sz="1200" dirty="0"/>
              <a:t> </a:t>
            </a:r>
            <a:r>
              <a:rPr lang="en-US" sz="1200" dirty="0" err="1"/>
              <a:t>eine</a:t>
            </a:r>
            <a:r>
              <a:rPr lang="en-US" sz="1200" dirty="0"/>
              <a:t> </a:t>
            </a:r>
            <a:r>
              <a:rPr lang="en-US" sz="1200" b="1" dirty="0"/>
              <a:t>Ganz-</a:t>
            </a:r>
            <a:r>
              <a:rPr lang="en-US" sz="1200" b="1" dirty="0" err="1"/>
              <a:t>Körper</a:t>
            </a:r>
            <a:r>
              <a:rPr lang="en-US" sz="1200" b="1" dirty="0"/>
              <a:t> </a:t>
            </a:r>
            <a:r>
              <a:rPr lang="en-US" sz="1200" b="1" dirty="0" err="1"/>
              <a:t>Koordination</a:t>
            </a:r>
            <a:endParaRPr lang="en-US" sz="1200" b="1" dirty="0"/>
          </a:p>
          <a:p>
            <a:pPr>
              <a:spcBef>
                <a:spcPts val="0"/>
              </a:spcBef>
              <a:buSzPct val="120000"/>
              <a:defRPr sz="1782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sz="1200" dirty="0"/>
              <a:t>auf dem Wasser </a:t>
            </a:r>
            <a:r>
              <a:rPr lang="en-US" sz="1200" dirty="0" err="1"/>
              <a:t>wird</a:t>
            </a:r>
            <a:r>
              <a:rPr lang="en-US" sz="1200" dirty="0"/>
              <a:t> die </a:t>
            </a:r>
            <a:r>
              <a:rPr lang="en-US" sz="1200" dirty="0" err="1"/>
              <a:t>Schwerkraft</a:t>
            </a:r>
            <a:r>
              <a:rPr lang="en-US" sz="1200" dirty="0"/>
              <a:t> </a:t>
            </a:r>
            <a:r>
              <a:rPr lang="en-US" sz="1200" dirty="0" err="1"/>
              <a:t>reduziert</a:t>
            </a:r>
            <a:r>
              <a:rPr lang="en-US" sz="1200" dirty="0"/>
              <a:t>, das </a:t>
            </a:r>
            <a:r>
              <a:rPr lang="en-US" sz="1200" dirty="0" err="1"/>
              <a:t>schafft</a:t>
            </a:r>
            <a:r>
              <a:rPr lang="en-US" sz="1200" dirty="0"/>
              <a:t> </a:t>
            </a:r>
            <a:r>
              <a:rPr lang="en-US" sz="1200" dirty="0" err="1"/>
              <a:t>eine</a:t>
            </a:r>
            <a:r>
              <a:rPr lang="en-US" sz="1200" dirty="0"/>
              <a:t> </a:t>
            </a:r>
            <a:r>
              <a:rPr lang="en-US" sz="1200" dirty="0" err="1"/>
              <a:t>gewisse</a:t>
            </a:r>
            <a:r>
              <a:rPr lang="en-US" sz="1200" dirty="0"/>
              <a:t> </a:t>
            </a:r>
            <a:r>
              <a:rPr lang="en-US" sz="1200" dirty="0" err="1"/>
              <a:t>Leichtigkeit</a:t>
            </a:r>
            <a:r>
              <a:rPr lang="en-US" sz="1200" dirty="0"/>
              <a:t> und </a:t>
            </a:r>
            <a:r>
              <a:rPr lang="en-US" sz="1200" b="1" dirty="0" err="1"/>
              <a:t>macht</a:t>
            </a:r>
            <a:r>
              <a:rPr lang="en-US" sz="1200" b="1" dirty="0"/>
              <a:t> </a:t>
            </a:r>
            <a:r>
              <a:rPr lang="en-US" sz="1200" b="1" dirty="0" err="1"/>
              <a:t>Spass</a:t>
            </a:r>
            <a:r>
              <a:rPr lang="en-US" sz="1200" dirty="0"/>
              <a:t> </a:t>
            </a:r>
          </a:p>
          <a:p>
            <a:pPr>
              <a:spcBef>
                <a:spcPts val="0"/>
              </a:spcBef>
              <a:buSzPct val="120000"/>
              <a:defRPr sz="1782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sz="1200" dirty="0"/>
              <a:t>die </a:t>
            </a:r>
            <a:r>
              <a:rPr lang="en-US" sz="1200" b="1" dirty="0" err="1"/>
              <a:t>Perspektive</a:t>
            </a:r>
            <a:r>
              <a:rPr lang="en-US" sz="1200" b="1" dirty="0"/>
              <a:t> </a:t>
            </a:r>
            <a:r>
              <a:rPr lang="en-US" sz="1200" b="1" dirty="0" err="1"/>
              <a:t>verändert</a:t>
            </a:r>
            <a:r>
              <a:rPr lang="en-US" sz="1200" b="1" dirty="0"/>
              <a:t> </a:t>
            </a:r>
            <a:r>
              <a:rPr lang="en-US" sz="1200" b="1" dirty="0" err="1"/>
              <a:t>sich</a:t>
            </a:r>
            <a:r>
              <a:rPr lang="en-US" sz="1200" dirty="0"/>
              <a:t>, </a:t>
            </a:r>
            <a:r>
              <a:rPr lang="en-US" sz="1200" dirty="0" err="1"/>
              <a:t>Vertrautes</a:t>
            </a:r>
            <a:r>
              <a:rPr lang="en-US" sz="1200" dirty="0"/>
              <a:t> </a:t>
            </a:r>
            <a:r>
              <a:rPr lang="en-US" sz="1200" dirty="0" err="1"/>
              <a:t>wird</a:t>
            </a:r>
            <a:r>
              <a:rPr lang="en-US" sz="1200" dirty="0"/>
              <a:t> neu </a:t>
            </a:r>
            <a:r>
              <a:rPr lang="en-US" sz="1200" dirty="0" err="1"/>
              <a:t>gesehen</a:t>
            </a:r>
            <a:r>
              <a:rPr lang="en-US" sz="1200" dirty="0"/>
              <a:t>, </a:t>
            </a:r>
            <a:r>
              <a:rPr lang="en-US" sz="1200" dirty="0" err="1"/>
              <a:t>entdeckt</a:t>
            </a:r>
            <a:r>
              <a:rPr lang="en-US" sz="1200" dirty="0"/>
              <a:t> </a:t>
            </a:r>
            <a:br>
              <a:rPr lang="en-US" sz="1200" dirty="0"/>
            </a:br>
            <a:endParaRPr lang="en-US" sz="1200" dirty="0"/>
          </a:p>
          <a:p>
            <a:pPr marL="0">
              <a:spcBef>
                <a:spcPts val="0"/>
              </a:spcBef>
              <a:buSzPct val="120000"/>
              <a:defRPr sz="1782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lang="en-US" sz="1200" dirty="0"/>
          </a:p>
          <a:p>
            <a:pPr marL="0">
              <a:spcBef>
                <a:spcPts val="0"/>
              </a:spcBef>
              <a:buSzPct val="120000"/>
              <a:defRPr sz="1782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sz="1200" b="1" dirty="0"/>
              <a:t>Man </a:t>
            </a:r>
            <a:r>
              <a:rPr lang="en-US" sz="1200" b="1" dirty="0" err="1"/>
              <a:t>kann</a:t>
            </a:r>
            <a:r>
              <a:rPr lang="en-US" sz="1200" b="1" dirty="0"/>
              <a:t> es </a:t>
            </a:r>
            <a:r>
              <a:rPr lang="en-US" sz="1200" b="1" dirty="0" err="1"/>
              <a:t>alleine</a:t>
            </a:r>
            <a:r>
              <a:rPr lang="en-US" sz="1200" b="1" dirty="0"/>
              <a:t> </a:t>
            </a:r>
            <a:r>
              <a:rPr lang="en-US" sz="1200" b="1" dirty="0" err="1"/>
              <a:t>oder</a:t>
            </a:r>
            <a:r>
              <a:rPr lang="en-US" sz="1200" b="1" dirty="0"/>
              <a:t> in der Gruppe </a:t>
            </a:r>
            <a:r>
              <a:rPr lang="en-US" sz="1200" b="1" dirty="0" err="1"/>
              <a:t>praktizieren</a:t>
            </a:r>
            <a:r>
              <a:rPr lang="en-US" sz="1200" b="1" dirty="0"/>
              <a:t>; </a:t>
            </a:r>
            <a:br>
              <a:rPr lang="en-US" sz="1200" b="1" dirty="0"/>
            </a:br>
            <a:r>
              <a:rPr lang="en-US" sz="1200" b="1" dirty="0"/>
              <a:t>gemütlich, </a:t>
            </a:r>
            <a:r>
              <a:rPr lang="en-US" sz="1200" b="1" dirty="0" err="1"/>
              <a:t>entspannt</a:t>
            </a:r>
            <a:r>
              <a:rPr lang="en-US" sz="1200" b="1" dirty="0"/>
              <a:t> </a:t>
            </a:r>
            <a:r>
              <a:rPr lang="en-US" sz="1200" b="1" dirty="0" err="1"/>
              <a:t>oder</a:t>
            </a:r>
            <a:r>
              <a:rPr lang="en-US" sz="1200" b="1" dirty="0"/>
              <a:t> </a:t>
            </a:r>
            <a:r>
              <a:rPr lang="en-US" sz="1200" b="1" dirty="0" err="1"/>
              <a:t>sportlich</a:t>
            </a:r>
            <a:r>
              <a:rPr lang="en-US" sz="1200" b="1" dirty="0"/>
              <a:t> schnell. </a:t>
            </a:r>
            <a:br>
              <a:rPr lang="en-US" sz="1200" b="1" dirty="0"/>
            </a:br>
            <a:r>
              <a:rPr lang="en-US" sz="1200" b="1" dirty="0"/>
              <a:t>Und: Die </a:t>
            </a:r>
            <a:r>
              <a:rPr lang="en-US" sz="1200" b="1" dirty="0" err="1"/>
              <a:t>Verletzungsrisiken</a:t>
            </a:r>
            <a:r>
              <a:rPr lang="en-US" sz="1200" b="1" dirty="0"/>
              <a:t> </a:t>
            </a:r>
            <a:r>
              <a:rPr lang="en-US" sz="1200" b="1" dirty="0" err="1"/>
              <a:t>sind</a:t>
            </a:r>
            <a:r>
              <a:rPr lang="en-US" sz="1200" b="1" dirty="0"/>
              <a:t> minimal. </a:t>
            </a: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BA95A6-BB83-4EBB-ADDF-D8990A84AFBF}" type="slidenum">
              <a:rPr lang="de-CH" smtClean="0"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994038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200">
              <a:spcBef>
                <a:spcPts val="0"/>
              </a:spcBef>
              <a:defRPr sz="1900">
                <a:solidFill>
                  <a:srgbClr val="101213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de-DE" b="1" dirty="0">
                <a:solidFill>
                  <a:srgbClr val="303133"/>
                </a:solidFill>
              </a:rPr>
              <a:t>SUP50+ ist ein validiertes Trainingskonzept, </a:t>
            </a:r>
            <a:br>
              <a:rPr lang="de-DE" b="1" dirty="0">
                <a:solidFill>
                  <a:srgbClr val="303133"/>
                </a:solidFill>
              </a:rPr>
            </a:br>
            <a:r>
              <a:rPr lang="de-DE" dirty="0"/>
              <a:t>um diesen Sport sicher in einem angenehmen Umfeld zu erlernen.</a:t>
            </a:r>
          </a:p>
          <a:p>
            <a:pPr defTabSz="457200">
              <a:spcBef>
                <a:spcPts val="0"/>
              </a:spcBef>
              <a:defRPr sz="1900">
                <a:solidFill>
                  <a:srgbClr val="101213"/>
                </a:solidFill>
                <a:latin typeface="+mn-lt"/>
                <a:ea typeface="+mn-ea"/>
                <a:cs typeface="+mn-cs"/>
                <a:sym typeface="Helvetica"/>
              </a:defRPr>
            </a:pPr>
            <a:br>
              <a:rPr lang="de-DE" dirty="0"/>
            </a:br>
            <a:r>
              <a:rPr lang="de-DE" b="1" dirty="0">
                <a:solidFill>
                  <a:srgbClr val="303133"/>
                </a:solidFill>
              </a:rPr>
              <a:t>SUP50+ ist eine Lebensphilosophie.</a:t>
            </a:r>
            <a:br>
              <a:rPr lang="de-DE" b="1" dirty="0">
                <a:solidFill>
                  <a:srgbClr val="303133"/>
                </a:solidFill>
              </a:rPr>
            </a:br>
            <a:r>
              <a:rPr lang="de-DE" dirty="0"/>
              <a:t>Für Menschen, die Alter nicht als eine Krankheit sehen, </a:t>
            </a:r>
            <a:br>
              <a:rPr lang="de-DE" dirty="0"/>
            </a:br>
            <a:r>
              <a:rPr lang="de-DE" dirty="0"/>
              <a:t>sondern als Einladung, </a:t>
            </a:r>
            <a:r>
              <a:rPr lang="de-DE" b="1" i="1" dirty="0"/>
              <a:t>Neues zu wagen, </a:t>
            </a:r>
            <a:r>
              <a:rPr lang="de-DE" i="1" dirty="0"/>
              <a:t>in Balance zu leben.</a:t>
            </a:r>
          </a:p>
          <a:p>
            <a:pPr defTabSz="457200">
              <a:spcBef>
                <a:spcPts val="0"/>
              </a:spcBef>
              <a:defRPr sz="1900">
                <a:solidFill>
                  <a:srgbClr val="101213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lang="de-DE" i="1" dirty="0"/>
          </a:p>
          <a:p>
            <a:pPr defTabSz="457200">
              <a:spcBef>
                <a:spcPts val="0"/>
              </a:spcBef>
              <a:defRPr sz="1900">
                <a:solidFill>
                  <a:srgbClr val="101213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lang="de-DE" i="1" dirty="0"/>
          </a:p>
          <a:p>
            <a:pPr defTabSz="457200">
              <a:spcBef>
                <a:spcPts val="0"/>
              </a:spcBef>
              <a:defRPr sz="1900">
                <a:solidFill>
                  <a:srgbClr val="101213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lang="de-DE" i="1" dirty="0"/>
          </a:p>
          <a:p>
            <a:pPr defTabSz="457200">
              <a:spcBef>
                <a:spcPts val="0"/>
              </a:spcBef>
              <a:defRPr sz="1900">
                <a:solidFill>
                  <a:srgbClr val="101213"/>
                </a:solidFill>
                <a:latin typeface="+mn-lt"/>
                <a:ea typeface="+mn-ea"/>
                <a:cs typeface="+mn-cs"/>
                <a:sym typeface="Helvetica"/>
              </a:defRPr>
            </a:pPr>
            <a:br>
              <a:rPr lang="de-DE" dirty="0"/>
            </a:br>
            <a:r>
              <a:rPr lang="de-DE" b="1" i="1" dirty="0">
                <a:solidFill>
                  <a:srgbClr val="303133"/>
                </a:solidFill>
              </a:rPr>
              <a:t>Mit SUP50+ wollen wir Menschen motivieren</a:t>
            </a:r>
            <a:r>
              <a:rPr lang="de-DE" i="1" dirty="0"/>
              <a:t>, </a:t>
            </a:r>
            <a:br>
              <a:rPr lang="de-DE" i="1" dirty="0"/>
            </a:br>
            <a:r>
              <a:rPr lang="de-DE" i="1" dirty="0"/>
              <a:t>SUP auszuprobieren und daran </a:t>
            </a:r>
            <a:r>
              <a:rPr lang="de-DE" i="1" dirty="0" err="1"/>
              <a:t>Spass</a:t>
            </a:r>
            <a:r>
              <a:rPr lang="de-DE" i="1" dirty="0"/>
              <a:t> zu haben.</a:t>
            </a: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BA95A6-BB83-4EBB-ADDF-D8990A84AFBF}" type="slidenum">
              <a:rPr lang="de-CH" smtClean="0"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13331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31326-DB2B-4E00-84B8-B94167492055}" type="datetimeFigureOut">
              <a:rPr lang="de-CH" smtClean="0"/>
              <a:t>26.02.2020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5D26E-7BF9-4CB3-A193-F29BF814C7F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89241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31326-DB2B-4E00-84B8-B94167492055}" type="datetimeFigureOut">
              <a:rPr lang="de-CH" smtClean="0"/>
              <a:t>26.02.2020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5D26E-7BF9-4CB3-A193-F29BF814C7F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28288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31326-DB2B-4E00-84B8-B94167492055}" type="datetimeFigureOut">
              <a:rPr lang="de-CH" smtClean="0"/>
              <a:t>26.02.2020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5D26E-7BF9-4CB3-A193-F29BF814C7F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84418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31326-DB2B-4E00-84B8-B94167492055}" type="datetimeFigureOut">
              <a:rPr lang="de-CH" smtClean="0"/>
              <a:t>26.02.2020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5D26E-7BF9-4CB3-A193-F29BF814C7F2}" type="slidenum">
              <a:rPr lang="de-CH" smtClean="0"/>
              <a:t>‹Nr.›</a:t>
            </a:fld>
            <a:endParaRPr lang="de-CH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90D64E8-EDE5-4597-B145-69AEA6AEAC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361461"/>
            <a:ext cx="7886700" cy="381550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3453647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31326-DB2B-4E00-84B8-B94167492055}" type="datetimeFigureOut">
              <a:rPr lang="de-CH" smtClean="0"/>
              <a:t>26.02.2020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5D26E-7BF9-4CB3-A193-F29BF814C7F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86746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31326-DB2B-4E00-84B8-B94167492055}" type="datetimeFigureOut">
              <a:rPr lang="de-CH" smtClean="0"/>
              <a:t>26.02.2020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5D26E-7BF9-4CB3-A193-F29BF814C7F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76925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31326-DB2B-4E00-84B8-B94167492055}" type="datetimeFigureOut">
              <a:rPr lang="de-CH" smtClean="0"/>
              <a:t>26.02.2020</a:t>
            </a:fld>
            <a:endParaRPr lang="de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5D26E-7BF9-4CB3-A193-F29BF814C7F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84197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31326-DB2B-4E00-84B8-B94167492055}" type="datetimeFigureOut">
              <a:rPr lang="de-CH" smtClean="0"/>
              <a:t>26.02.2020</a:t>
            </a:fld>
            <a:endParaRPr lang="de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5D26E-7BF9-4CB3-A193-F29BF814C7F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97796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31326-DB2B-4E00-84B8-B94167492055}" type="datetimeFigureOut">
              <a:rPr lang="de-CH" smtClean="0"/>
              <a:t>26.02.2020</a:t>
            </a:fld>
            <a:endParaRPr lang="de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5D26E-7BF9-4CB3-A193-F29BF814C7F2}" type="slidenum">
              <a:rPr lang="de-CH" smtClean="0"/>
              <a:t>‹Nr.›</a:t>
            </a:fld>
            <a:endParaRPr lang="de-CH"/>
          </a:p>
        </p:txBody>
      </p:sp>
      <p:pic>
        <p:nvPicPr>
          <p:cNvPr id="5" name="Grafik 4" descr="Ein Bild, das Zeichnung, Schild enthält.&#10;&#10;Automatisch generierte Beschreibung">
            <a:extLst>
              <a:ext uri="{FF2B5EF4-FFF2-40B4-BE49-F238E27FC236}">
                <a16:creationId xmlns:a16="http://schemas.microsoft.com/office/drawing/2014/main" id="{0F09347B-0EA4-4238-8689-AAA18D268D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1" y="0"/>
            <a:ext cx="3426223" cy="753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731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31326-DB2B-4E00-84B8-B94167492055}" type="datetimeFigureOut">
              <a:rPr lang="de-CH" smtClean="0"/>
              <a:t>26.02.2020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5D26E-7BF9-4CB3-A193-F29BF814C7F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77257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31326-DB2B-4E00-84B8-B94167492055}" type="datetimeFigureOut">
              <a:rPr lang="de-CH" smtClean="0"/>
              <a:t>26.02.2020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5D26E-7BF9-4CB3-A193-F29BF814C7F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19464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022073"/>
            <a:ext cx="7886700" cy="83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361461"/>
            <a:ext cx="7886700" cy="3815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731326-DB2B-4E00-84B8-B94167492055}" type="datetimeFigureOut">
              <a:rPr lang="de-CH" smtClean="0"/>
              <a:t>26.02.2020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B5D26E-7BF9-4CB3-A193-F29BF814C7F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38328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 descr="Ein Bild, das Wasser, draußen, surfend, Sport enthält.&#10;&#10;Automatisch generierte Beschreibung">
            <a:extLst>
              <a:ext uri="{FF2B5EF4-FFF2-40B4-BE49-F238E27FC236}">
                <a16:creationId xmlns:a16="http://schemas.microsoft.com/office/drawing/2014/main" id="{DDD5DAAD-D863-4E75-B133-B3F18ED91F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97"/>
          <a:stretch/>
        </p:blipFill>
        <p:spPr>
          <a:xfrm>
            <a:off x="0" y="0"/>
            <a:ext cx="9144000" cy="6860240"/>
          </a:xfrm>
          <a:prstGeom prst="rect">
            <a:avLst/>
          </a:prstGeom>
        </p:spPr>
      </p:pic>
      <p:sp>
        <p:nvSpPr>
          <p:cNvPr id="11" name="AutoShape 8" descr="Logo">
            <a:extLst>
              <a:ext uri="{FF2B5EF4-FFF2-40B4-BE49-F238E27FC236}">
                <a16:creationId xmlns:a16="http://schemas.microsoft.com/office/drawing/2014/main" id="{4ACA447F-5D6E-4BAC-8C3B-3AC6E0AFA9C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pic>
        <p:nvPicPr>
          <p:cNvPr id="13" name="Grafik 12" descr="Ein Bild, das Zeichnung, Licht enthält.&#10;&#10;Automatisch generierte Beschreibung">
            <a:extLst>
              <a:ext uri="{FF2B5EF4-FFF2-40B4-BE49-F238E27FC236}">
                <a16:creationId xmlns:a16="http://schemas.microsoft.com/office/drawing/2014/main" id="{40010B84-F305-4DDB-BDF8-8314CC7360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492" y="5257256"/>
            <a:ext cx="5865058" cy="1162978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C887B7D2-497A-4C78-99A4-1946374C5044}"/>
              </a:ext>
            </a:extLst>
          </p:cNvPr>
          <p:cNvSpPr txBox="1"/>
          <p:nvPr/>
        </p:nvSpPr>
        <p:spPr>
          <a:xfrm>
            <a:off x="-53264" y="1058968"/>
            <a:ext cx="46252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4800" b="1" dirty="0">
                <a:solidFill>
                  <a:schemeClr val="bg1"/>
                </a:solidFill>
              </a:rPr>
              <a:t>Aufrecht übers Wasser: SUP50+</a:t>
            </a:r>
          </a:p>
        </p:txBody>
      </p:sp>
      <p:pic>
        <p:nvPicPr>
          <p:cNvPr id="22" name="Grafik 21" descr="Ein Bild, das Zeichnung, Schild enthält.&#10;&#10;Automatisch generierte Beschreibung">
            <a:extLst>
              <a:ext uri="{FF2B5EF4-FFF2-40B4-BE49-F238E27FC236}">
                <a16:creationId xmlns:a16="http://schemas.microsoft.com/office/drawing/2014/main" id="{2206CF5F-C1EF-461E-B87D-D83D1BEC4F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85"/>
          <a:stretch/>
        </p:blipFill>
        <p:spPr>
          <a:xfrm>
            <a:off x="15381" y="0"/>
            <a:ext cx="2141893" cy="753034"/>
          </a:xfrm>
          <a:prstGeom prst="rect">
            <a:avLst/>
          </a:prstGeom>
        </p:spPr>
      </p:pic>
      <p:pic>
        <p:nvPicPr>
          <p:cNvPr id="8" name="Grafik 7" descr="Ein Bild, das Zeichnung, Schild enthält.&#10;&#10;Automatisch generierte Beschreibung">
            <a:extLst>
              <a:ext uri="{FF2B5EF4-FFF2-40B4-BE49-F238E27FC236}">
                <a16:creationId xmlns:a16="http://schemas.microsoft.com/office/drawing/2014/main" id="{986FB1BD-7E71-4D3F-BA41-FCB5C3DAAE2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95"/>
          <a:stretch/>
        </p:blipFill>
        <p:spPr>
          <a:xfrm>
            <a:off x="8026865" y="0"/>
            <a:ext cx="1117135" cy="753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750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 descr="Ein Bild, das Wasser, draußen, surfend, Mann enthält.&#10;&#10;Automatisch generierte Beschreibung">
            <a:extLst>
              <a:ext uri="{FF2B5EF4-FFF2-40B4-BE49-F238E27FC236}">
                <a16:creationId xmlns:a16="http://schemas.microsoft.com/office/drawing/2014/main" id="{0A09652E-0B42-4DB0-8C39-056A4F90BD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0" r="-1" b="-1"/>
          <a:stretch/>
        </p:blipFill>
        <p:spPr>
          <a:xfrm>
            <a:off x="-1" y="10"/>
            <a:ext cx="9144000" cy="6857990"/>
          </a:xfrm>
          <a:prstGeom prst="rect">
            <a:avLst/>
          </a:prstGeom>
        </p:spPr>
      </p:pic>
      <p:sp>
        <p:nvSpPr>
          <p:cNvPr id="18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-1" y="2463131"/>
            <a:ext cx="4512879" cy="4394869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68580" tIns="34290" rIns="68580" bIns="34290" rtlCol="0" anchor="t">
            <a:normAutofit/>
          </a:bodyPr>
          <a:lstStyle/>
          <a:p>
            <a:pPr algn="ctr">
              <a:spcAft>
                <a:spcPts val="750"/>
              </a:spcAft>
              <a:buClr>
                <a:schemeClr val="tx1"/>
              </a:buClr>
              <a:buSzPct val="100000"/>
            </a:pPr>
            <a:endParaRPr lang="en-US" sz="1200" cap="al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A9DF20F-BEA4-46B0-A69D-72C2DDD70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370" y="3149961"/>
            <a:ext cx="3153103" cy="100706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15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WAS IST SUP?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95115" y="4226880"/>
            <a:ext cx="701565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387D90F8-E9A0-4C1D-B565-D3E5F0DA5D3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08602" y="4310613"/>
            <a:ext cx="3872638" cy="19648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ts val="2500"/>
              </a:lnSpc>
              <a:spcBef>
                <a:spcPts val="0"/>
              </a:spcBef>
              <a:spcAft>
                <a:spcPts val="600"/>
              </a:spcAft>
              <a:buSzPct val="120000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sz="1800" dirty="0"/>
              <a:t>„</a:t>
            </a:r>
            <a:r>
              <a:rPr lang="en-US" sz="1800" dirty="0" err="1"/>
              <a:t>Steh-Paddeln</a:t>
            </a:r>
            <a:r>
              <a:rPr lang="en-US" sz="1800" dirty="0"/>
              <a:t>“ (Stand-Up Paddling)</a:t>
            </a:r>
          </a:p>
          <a:p>
            <a:pPr>
              <a:lnSpc>
                <a:spcPts val="2500"/>
              </a:lnSpc>
              <a:spcBef>
                <a:spcPts val="0"/>
              </a:spcBef>
              <a:spcAft>
                <a:spcPts val="600"/>
              </a:spcAft>
              <a:buSzPct val="120000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sz="1800" dirty="0"/>
              <a:t>Eine </a:t>
            </a:r>
            <a:r>
              <a:rPr lang="en-US" sz="1800" dirty="0" err="1"/>
              <a:t>noch</a:t>
            </a:r>
            <a:r>
              <a:rPr lang="en-US" sz="1800" dirty="0"/>
              <a:t> </a:t>
            </a:r>
            <a:r>
              <a:rPr lang="en-US" sz="1800" dirty="0" err="1"/>
              <a:t>junge</a:t>
            </a:r>
            <a:r>
              <a:rPr lang="en-US" sz="1800" dirty="0"/>
              <a:t> Wasser-</a:t>
            </a:r>
            <a:r>
              <a:rPr lang="en-US" sz="1800" dirty="0" err="1"/>
              <a:t>Sportart</a:t>
            </a:r>
            <a:r>
              <a:rPr lang="en-US" sz="1800" dirty="0"/>
              <a:t>  </a:t>
            </a:r>
          </a:p>
          <a:p>
            <a:pPr>
              <a:lnSpc>
                <a:spcPts val="2500"/>
              </a:lnSpc>
              <a:spcBef>
                <a:spcPts val="0"/>
              </a:spcBef>
              <a:spcAft>
                <a:spcPts val="600"/>
              </a:spcAft>
              <a:buSzPct val="120000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sz="1800" dirty="0"/>
              <a:t>Ein </a:t>
            </a:r>
            <a:r>
              <a:rPr lang="en-US" sz="1800" dirty="0" err="1"/>
              <a:t>geniales</a:t>
            </a:r>
            <a:r>
              <a:rPr lang="en-US" sz="1800" dirty="0"/>
              <a:t> </a:t>
            </a:r>
            <a:r>
              <a:rPr lang="en-US" sz="1800" dirty="0" err="1"/>
              <a:t>Gesundheits</a:t>
            </a:r>
            <a:r>
              <a:rPr lang="en-US" sz="1800" dirty="0"/>
              <a:t>-Training</a:t>
            </a:r>
          </a:p>
        </p:txBody>
      </p:sp>
      <p:pic>
        <p:nvPicPr>
          <p:cNvPr id="9" name="Grafik 8" descr="Ein Bild, das Zeichnung, Schild enthält.&#10;&#10;Automatisch generierte Beschreibung">
            <a:extLst>
              <a:ext uri="{FF2B5EF4-FFF2-40B4-BE49-F238E27FC236}">
                <a16:creationId xmlns:a16="http://schemas.microsoft.com/office/drawing/2014/main" id="{A513F28B-23B9-4E58-8A0B-48D983FA163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85"/>
          <a:stretch/>
        </p:blipFill>
        <p:spPr>
          <a:xfrm>
            <a:off x="15381" y="0"/>
            <a:ext cx="2141893" cy="753034"/>
          </a:xfrm>
          <a:prstGeom prst="rect">
            <a:avLst/>
          </a:prstGeom>
        </p:spPr>
      </p:pic>
      <p:pic>
        <p:nvPicPr>
          <p:cNvPr id="10" name="Grafik 9" descr="Ein Bild, das Zeichnung, Schild enthält.&#10;&#10;Automatisch generierte Beschreibung">
            <a:extLst>
              <a:ext uri="{FF2B5EF4-FFF2-40B4-BE49-F238E27FC236}">
                <a16:creationId xmlns:a16="http://schemas.microsoft.com/office/drawing/2014/main" id="{40B40398-6542-471B-A52D-ABB410F0AA5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95"/>
          <a:stretch/>
        </p:blipFill>
        <p:spPr>
          <a:xfrm>
            <a:off x="8026865" y="0"/>
            <a:ext cx="1117135" cy="753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690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Wasser, draußen, Gras, Fluss enthält.&#10;&#10;Automatisch generierte Beschreibung">
            <a:extLst>
              <a:ext uri="{FF2B5EF4-FFF2-40B4-BE49-F238E27FC236}">
                <a16:creationId xmlns:a16="http://schemas.microsoft.com/office/drawing/2014/main" id="{A043CA9F-D19A-4BF4-9A69-6368EFE6E2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6" r="2" b="2"/>
          <a:stretch/>
        </p:blipFill>
        <p:spPr>
          <a:xfrm>
            <a:off x="-1" y="10"/>
            <a:ext cx="9144000" cy="6857990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-1" y="2463131"/>
            <a:ext cx="4512879" cy="4394869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68580" tIns="34290" rIns="68580" bIns="34290" rtlCol="0" anchor="t">
            <a:normAutofit/>
          </a:bodyPr>
          <a:lstStyle/>
          <a:p>
            <a:pPr algn="ctr">
              <a:spcAft>
                <a:spcPts val="750"/>
              </a:spcAft>
              <a:buClr>
                <a:schemeClr val="tx1"/>
              </a:buClr>
              <a:buSzPct val="100000"/>
            </a:pPr>
            <a:endParaRPr lang="en-US" sz="1200" cap="al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E400C6D-E570-4A50-9F6A-326523749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370" y="3149961"/>
            <a:ext cx="3153103" cy="100706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15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WAS BRINGT SUP?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95115" y="4226880"/>
            <a:ext cx="701565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8C06B34-9CDF-4431-A5E9-08D53F8B12C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73246" y="4258901"/>
            <a:ext cx="3943349" cy="234246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ts val="2500"/>
              </a:lnSpc>
              <a:spcBef>
                <a:spcPts val="0"/>
              </a:spcBef>
              <a:buSzPct val="120000"/>
              <a:defRPr sz="1782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sz="1800" dirty="0" err="1">
                <a:latin typeface="Helvetica Neue"/>
              </a:rPr>
              <a:t>Kräftigung</a:t>
            </a:r>
            <a:r>
              <a:rPr lang="en-US" sz="1800" dirty="0">
                <a:latin typeface="Helvetica Neue"/>
              </a:rPr>
              <a:t> der </a:t>
            </a:r>
            <a:r>
              <a:rPr lang="en-US" sz="1800" dirty="0" err="1">
                <a:latin typeface="Helvetica Neue"/>
              </a:rPr>
              <a:t>Körpermuskulatur</a:t>
            </a:r>
            <a:endParaRPr lang="en-US" sz="1800" dirty="0">
              <a:latin typeface="Helvetica Neue"/>
            </a:endParaRPr>
          </a:p>
          <a:p>
            <a:pPr>
              <a:lnSpc>
                <a:spcPts val="2500"/>
              </a:lnSpc>
              <a:spcBef>
                <a:spcPts val="0"/>
              </a:spcBef>
              <a:buSzPct val="120000"/>
              <a:defRPr sz="1782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sz="1800" dirty="0" err="1">
                <a:latin typeface="Helvetica Neue"/>
              </a:rPr>
              <a:t>Förderung</a:t>
            </a:r>
            <a:r>
              <a:rPr lang="en-US" sz="1800" dirty="0">
                <a:latin typeface="Helvetica Neue"/>
              </a:rPr>
              <a:t> des </a:t>
            </a:r>
            <a:r>
              <a:rPr lang="en-US" sz="1800" dirty="0" err="1">
                <a:latin typeface="Helvetica Neue"/>
              </a:rPr>
              <a:t>Gleichgewichts</a:t>
            </a:r>
            <a:r>
              <a:rPr lang="en-US" sz="1800" dirty="0">
                <a:latin typeface="Helvetica Neue"/>
              </a:rPr>
              <a:t> und der Ganz-</a:t>
            </a:r>
            <a:r>
              <a:rPr lang="en-US" sz="1800" dirty="0" err="1">
                <a:latin typeface="Helvetica Neue"/>
              </a:rPr>
              <a:t>Körper</a:t>
            </a:r>
            <a:r>
              <a:rPr lang="en-US" sz="1800" dirty="0">
                <a:latin typeface="Helvetica Neue"/>
              </a:rPr>
              <a:t> </a:t>
            </a:r>
            <a:r>
              <a:rPr lang="en-US" sz="1800" dirty="0" err="1">
                <a:latin typeface="Helvetica Neue"/>
              </a:rPr>
              <a:t>Koordination</a:t>
            </a:r>
            <a:endParaRPr lang="en-US" sz="1800" dirty="0">
              <a:latin typeface="Helvetica Neue"/>
            </a:endParaRPr>
          </a:p>
          <a:p>
            <a:pPr>
              <a:lnSpc>
                <a:spcPts val="2500"/>
              </a:lnSpc>
              <a:spcBef>
                <a:spcPts val="0"/>
              </a:spcBef>
              <a:buSzPct val="120000"/>
              <a:defRPr sz="1782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sz="1800" dirty="0" err="1">
                <a:latin typeface="Helvetica Neue"/>
              </a:rPr>
              <a:t>Veränderte</a:t>
            </a:r>
            <a:r>
              <a:rPr lang="en-US" sz="1800" dirty="0">
                <a:latin typeface="Helvetica Neue"/>
              </a:rPr>
              <a:t> </a:t>
            </a:r>
            <a:r>
              <a:rPr lang="en-US" sz="1800" dirty="0" err="1">
                <a:latin typeface="Helvetica Neue"/>
              </a:rPr>
              <a:t>Perspektive</a:t>
            </a:r>
            <a:endParaRPr lang="en-US" sz="1800" dirty="0">
              <a:latin typeface="Helvetica Neue"/>
            </a:endParaRPr>
          </a:p>
          <a:p>
            <a:pPr>
              <a:lnSpc>
                <a:spcPts val="2500"/>
              </a:lnSpc>
              <a:spcBef>
                <a:spcPts val="0"/>
              </a:spcBef>
              <a:buSzPct val="120000"/>
              <a:defRPr sz="1782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sz="1800" dirty="0" err="1">
                <a:latin typeface="Helvetica Neue"/>
              </a:rPr>
              <a:t>Spass</a:t>
            </a:r>
            <a:br>
              <a:rPr lang="en-US" sz="900" dirty="0"/>
            </a:br>
            <a:endParaRPr lang="en-US" sz="900" dirty="0"/>
          </a:p>
        </p:txBody>
      </p:sp>
      <p:pic>
        <p:nvPicPr>
          <p:cNvPr id="9" name="Grafik 8" descr="Ein Bild, das Zeichnung, Schild enthält.&#10;&#10;Automatisch generierte Beschreibung">
            <a:extLst>
              <a:ext uri="{FF2B5EF4-FFF2-40B4-BE49-F238E27FC236}">
                <a16:creationId xmlns:a16="http://schemas.microsoft.com/office/drawing/2014/main" id="{5E7D3C3C-009C-4DE8-9A23-D433D96AA89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85"/>
          <a:stretch/>
        </p:blipFill>
        <p:spPr>
          <a:xfrm>
            <a:off x="15381" y="0"/>
            <a:ext cx="2141893" cy="753034"/>
          </a:xfrm>
          <a:prstGeom prst="rect">
            <a:avLst/>
          </a:prstGeom>
        </p:spPr>
      </p:pic>
      <p:pic>
        <p:nvPicPr>
          <p:cNvPr id="11" name="Grafik 10" descr="Ein Bild, das Zeichnung, Schild enthält.&#10;&#10;Automatisch generierte Beschreibung">
            <a:extLst>
              <a:ext uri="{FF2B5EF4-FFF2-40B4-BE49-F238E27FC236}">
                <a16:creationId xmlns:a16="http://schemas.microsoft.com/office/drawing/2014/main" id="{8EF97815-08F2-4B71-8CE5-DE3F105A843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95"/>
          <a:stretch/>
        </p:blipFill>
        <p:spPr>
          <a:xfrm>
            <a:off x="8026865" y="0"/>
            <a:ext cx="1117135" cy="753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154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Wasser, draußen, Boot, Mann enthält.&#10;&#10;Automatisch generierte Beschreibung">
            <a:extLst>
              <a:ext uri="{FF2B5EF4-FFF2-40B4-BE49-F238E27FC236}">
                <a16:creationId xmlns:a16="http://schemas.microsoft.com/office/drawing/2014/main" id="{08B30C99-2758-427F-9337-0F548D7EE2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9" r="5769" b="-1"/>
          <a:stretch/>
        </p:blipFill>
        <p:spPr>
          <a:xfrm>
            <a:off x="-1" y="10"/>
            <a:ext cx="9144000" cy="6857990"/>
          </a:xfrm>
          <a:prstGeom prst="rect">
            <a:avLst/>
          </a:prstGeom>
        </p:spPr>
      </p:pic>
      <p:sp>
        <p:nvSpPr>
          <p:cNvPr id="11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-1" y="2463131"/>
            <a:ext cx="4512879" cy="4394869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68580" tIns="34290" rIns="68580" bIns="34290" rtlCol="0" anchor="t">
            <a:normAutofit/>
          </a:bodyPr>
          <a:lstStyle/>
          <a:p>
            <a:pPr algn="ctr">
              <a:spcAft>
                <a:spcPts val="750"/>
              </a:spcAft>
              <a:buClr>
                <a:schemeClr val="tx1"/>
              </a:buClr>
              <a:buSzPct val="100000"/>
            </a:pPr>
            <a:endParaRPr lang="en-US" sz="1200" cap="al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0FCD519-9A65-46BC-9B56-99BFA57BB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370" y="3149961"/>
            <a:ext cx="3153103" cy="100706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WAS IST SUP50+?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95115" y="4226880"/>
            <a:ext cx="701565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AA28589-D3C9-4570-B0EC-27AB0BF017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421" y="4277679"/>
            <a:ext cx="3444766" cy="2085019"/>
          </a:xfr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>
              <a:spcBef>
                <a:spcPts val="0"/>
              </a:spcBef>
              <a:defRPr sz="1900">
                <a:solidFill>
                  <a:srgbClr val="101213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lang="en-US" sz="2100" b="1" dirty="0"/>
          </a:p>
          <a:p>
            <a:pPr>
              <a:lnSpc>
                <a:spcPts val="2500"/>
              </a:lnSpc>
              <a:spcBef>
                <a:spcPts val="0"/>
              </a:spcBef>
              <a:defRPr sz="1900">
                <a:solidFill>
                  <a:srgbClr val="101213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2600" dirty="0" err="1">
                <a:latin typeface="Helvetica Neue"/>
              </a:rPr>
              <a:t>validiertes</a:t>
            </a:r>
            <a:r>
              <a:rPr lang="en-US" sz="2600" dirty="0">
                <a:latin typeface="Helvetica Neue"/>
              </a:rPr>
              <a:t> </a:t>
            </a:r>
            <a:r>
              <a:rPr lang="en-US" sz="2600" dirty="0" err="1">
                <a:latin typeface="Helvetica Neue"/>
              </a:rPr>
              <a:t>Trainingskonzept</a:t>
            </a:r>
            <a:r>
              <a:rPr lang="en-US" sz="2600" dirty="0">
                <a:latin typeface="Helvetica Neue"/>
              </a:rPr>
              <a:t> </a:t>
            </a:r>
          </a:p>
          <a:p>
            <a:pPr>
              <a:lnSpc>
                <a:spcPts val="2500"/>
              </a:lnSpc>
              <a:spcBef>
                <a:spcPts val="0"/>
              </a:spcBef>
              <a:defRPr sz="1900">
                <a:solidFill>
                  <a:srgbClr val="101213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2600" dirty="0" err="1">
                <a:latin typeface="Helvetica Neue"/>
              </a:rPr>
              <a:t>Lebensphilosophie</a:t>
            </a:r>
            <a:endParaRPr lang="en-US" sz="2600" i="1" dirty="0"/>
          </a:p>
          <a:p>
            <a:pPr marL="0" indent="0">
              <a:spcBef>
                <a:spcPts val="0"/>
              </a:spcBef>
              <a:buNone/>
              <a:defRPr sz="1900">
                <a:solidFill>
                  <a:srgbClr val="101213"/>
                </a:solidFill>
                <a:latin typeface="+mn-lt"/>
                <a:ea typeface="+mn-ea"/>
                <a:cs typeface="+mn-cs"/>
                <a:sym typeface="Helvetica"/>
              </a:defRPr>
            </a:pPr>
            <a:br>
              <a:rPr lang="en-US" sz="2500" dirty="0"/>
            </a:br>
            <a:r>
              <a:rPr lang="en-US" sz="2500" b="1" i="1" dirty="0" err="1"/>
              <a:t>Mit</a:t>
            </a:r>
            <a:r>
              <a:rPr lang="en-US" sz="2500" b="1" i="1" dirty="0"/>
              <a:t> SUP50+ </a:t>
            </a:r>
            <a:r>
              <a:rPr lang="en-US" sz="2500" b="1" i="1" dirty="0" err="1"/>
              <a:t>wollen</a:t>
            </a:r>
            <a:r>
              <a:rPr lang="en-US" sz="2500" b="1" i="1" dirty="0"/>
              <a:t> </a:t>
            </a:r>
            <a:r>
              <a:rPr lang="en-US" sz="2500" b="1" i="1" dirty="0" err="1"/>
              <a:t>wir</a:t>
            </a:r>
            <a:r>
              <a:rPr lang="en-US" sz="2500" b="1" i="1" dirty="0"/>
              <a:t> Menschen </a:t>
            </a:r>
            <a:r>
              <a:rPr lang="en-US" sz="2500" b="1" i="1" dirty="0" err="1"/>
              <a:t>motivieren</a:t>
            </a:r>
            <a:r>
              <a:rPr lang="en-US" sz="2500" i="1" dirty="0"/>
              <a:t>, </a:t>
            </a:r>
            <a:r>
              <a:rPr lang="en-US" sz="2500" b="1" i="1" dirty="0"/>
              <a:t>SUP </a:t>
            </a:r>
            <a:r>
              <a:rPr lang="en-US" sz="2500" b="1" i="1" dirty="0" err="1"/>
              <a:t>auszuprobieren</a:t>
            </a:r>
            <a:r>
              <a:rPr lang="en-US" sz="2500" b="1" i="1" dirty="0"/>
              <a:t> und </a:t>
            </a:r>
            <a:r>
              <a:rPr lang="en-US" sz="2500" b="1" i="1" dirty="0" err="1"/>
              <a:t>daran</a:t>
            </a:r>
            <a:r>
              <a:rPr lang="en-US" sz="2500" b="1" i="1" dirty="0"/>
              <a:t> </a:t>
            </a:r>
            <a:r>
              <a:rPr lang="en-US" sz="2500" b="1" i="1" dirty="0" err="1"/>
              <a:t>Spass</a:t>
            </a:r>
            <a:r>
              <a:rPr lang="en-US" sz="2500" b="1" i="1" dirty="0"/>
              <a:t> </a:t>
            </a:r>
            <a:r>
              <a:rPr lang="en-US" sz="2500" b="1" i="1" dirty="0" err="1"/>
              <a:t>zu</a:t>
            </a:r>
            <a:r>
              <a:rPr lang="en-US" sz="2500" b="1" i="1" dirty="0"/>
              <a:t> </a:t>
            </a:r>
            <a:r>
              <a:rPr lang="en-US" sz="2500" b="1" i="1" dirty="0" err="1"/>
              <a:t>haben</a:t>
            </a:r>
            <a:r>
              <a:rPr lang="en-US" sz="2500" i="1" dirty="0"/>
              <a:t>.</a:t>
            </a:r>
          </a:p>
          <a:p>
            <a:endParaRPr lang="en-US" sz="900" dirty="0"/>
          </a:p>
        </p:txBody>
      </p:sp>
      <p:pic>
        <p:nvPicPr>
          <p:cNvPr id="8" name="Grafik 7" descr="Ein Bild, das Zeichnung, Schild enthält.&#10;&#10;Automatisch generierte Beschreibung">
            <a:extLst>
              <a:ext uri="{FF2B5EF4-FFF2-40B4-BE49-F238E27FC236}">
                <a16:creationId xmlns:a16="http://schemas.microsoft.com/office/drawing/2014/main" id="{FA6A75AB-6E04-4637-ADD7-FA715C42252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85"/>
          <a:stretch/>
        </p:blipFill>
        <p:spPr>
          <a:xfrm>
            <a:off x="15381" y="0"/>
            <a:ext cx="2141893" cy="753034"/>
          </a:xfrm>
          <a:prstGeom prst="rect">
            <a:avLst/>
          </a:prstGeom>
        </p:spPr>
      </p:pic>
      <p:pic>
        <p:nvPicPr>
          <p:cNvPr id="10" name="Grafik 9" descr="Ein Bild, das Zeichnung, Schild enthält.&#10;&#10;Automatisch generierte Beschreibung">
            <a:extLst>
              <a:ext uri="{FF2B5EF4-FFF2-40B4-BE49-F238E27FC236}">
                <a16:creationId xmlns:a16="http://schemas.microsoft.com/office/drawing/2014/main" id="{34E8AC0E-2FBA-48A6-9294-7A2F50767B7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95"/>
          <a:stretch/>
        </p:blipFill>
        <p:spPr>
          <a:xfrm>
            <a:off x="8026865" y="0"/>
            <a:ext cx="1117135" cy="753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827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Wasser, draußen, Mann, Hund enthält.&#10;&#10;Automatisch generierte Beschreibung">
            <a:extLst>
              <a:ext uri="{FF2B5EF4-FFF2-40B4-BE49-F238E27FC236}">
                <a16:creationId xmlns:a16="http://schemas.microsoft.com/office/drawing/2014/main" id="{5140792E-A88E-4F93-80CA-4F97247239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58" t="-1" r="11376" b="-1"/>
          <a:stretch/>
        </p:blipFill>
        <p:spPr>
          <a:xfrm flipH="1">
            <a:off x="-2" y="10"/>
            <a:ext cx="9144001" cy="6857990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-1" y="2463131"/>
            <a:ext cx="4512879" cy="4394869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68580" tIns="34290" rIns="68580" bIns="34290" rtlCol="0" anchor="t">
            <a:normAutofit/>
          </a:bodyPr>
          <a:lstStyle/>
          <a:p>
            <a:pPr algn="ctr">
              <a:spcAft>
                <a:spcPts val="750"/>
              </a:spcAft>
              <a:buClr>
                <a:schemeClr val="tx1"/>
              </a:buClr>
              <a:buSzPct val="100000"/>
            </a:pPr>
            <a:endParaRPr lang="en-US" sz="1200" cap="al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1552D35-1005-4B09-A980-369C1CA44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370" y="3149961"/>
            <a:ext cx="3153103" cy="100706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15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SUP50+ KURSE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95115" y="4226880"/>
            <a:ext cx="701565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85EC6C-8CE1-4941-BB90-DF752CA6E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538" y="4399783"/>
            <a:ext cx="3444766" cy="23424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ts val="2500"/>
              </a:lnSpc>
              <a:spcBef>
                <a:spcPts val="0"/>
              </a:spcBef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sz="1800" dirty="0" err="1"/>
              <a:t>Qualifizierte</a:t>
            </a:r>
            <a:r>
              <a:rPr lang="en-US" sz="1800" dirty="0"/>
              <a:t> </a:t>
            </a:r>
            <a:r>
              <a:rPr lang="en-US" sz="1800" dirty="0" err="1"/>
              <a:t>Instruktoren</a:t>
            </a:r>
            <a:endParaRPr lang="en-US" sz="1800" dirty="0"/>
          </a:p>
          <a:p>
            <a:pPr>
              <a:lnSpc>
                <a:spcPts val="2500"/>
              </a:lnSpc>
              <a:spcBef>
                <a:spcPts val="0"/>
              </a:spcBef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sz="1800" dirty="0" err="1"/>
              <a:t>kleine</a:t>
            </a:r>
            <a:r>
              <a:rPr lang="en-US" sz="1800" dirty="0"/>
              <a:t> Gruppen, </a:t>
            </a:r>
            <a:r>
              <a:rPr lang="en-US" sz="1800" dirty="0" err="1"/>
              <a:t>individuelle</a:t>
            </a:r>
            <a:r>
              <a:rPr lang="en-US" sz="1800" dirty="0"/>
              <a:t> </a:t>
            </a:r>
            <a:r>
              <a:rPr lang="en-US" sz="1800" dirty="0" err="1"/>
              <a:t>Betreuung</a:t>
            </a:r>
            <a:endParaRPr lang="en-US" sz="1800" dirty="0"/>
          </a:p>
          <a:p>
            <a:pPr>
              <a:lnSpc>
                <a:spcPts val="2500"/>
              </a:lnSpc>
              <a:spcBef>
                <a:spcPts val="0"/>
              </a:spcBef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sz="1800" dirty="0" err="1"/>
              <a:t>Gesamt</a:t>
            </a:r>
            <a:r>
              <a:rPr lang="en-US" sz="1800" dirty="0"/>
              <a:t> 3 x 2 h </a:t>
            </a:r>
            <a:r>
              <a:rPr lang="en-US" sz="1800" dirty="0" err="1"/>
              <a:t>Ausbildung</a:t>
            </a:r>
            <a:endParaRPr lang="en-US" sz="1800" dirty="0"/>
          </a:p>
          <a:p>
            <a:pPr>
              <a:lnSpc>
                <a:spcPts val="2500"/>
              </a:lnSpc>
              <a:spcBef>
                <a:spcPts val="0"/>
              </a:spcBef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sz="1800" dirty="0" err="1"/>
              <a:t>Inkl</a:t>
            </a:r>
            <a:r>
              <a:rPr lang="en-US" sz="1800" dirty="0"/>
              <a:t>. </a:t>
            </a:r>
            <a:r>
              <a:rPr lang="en-US" sz="1800" dirty="0" err="1"/>
              <a:t>Leistungsnachweis</a:t>
            </a:r>
            <a:r>
              <a:rPr lang="en-US" sz="1800" dirty="0"/>
              <a:t> </a:t>
            </a:r>
            <a:br>
              <a:rPr lang="en-US" sz="1800" dirty="0"/>
            </a:br>
            <a:r>
              <a:rPr lang="en-US" sz="1800" dirty="0"/>
              <a:t>(European Paddling Pass) </a:t>
            </a:r>
          </a:p>
          <a:p>
            <a:pPr>
              <a:lnSpc>
                <a:spcPts val="2500"/>
              </a:lnSpc>
              <a:spcBef>
                <a:spcPts val="0"/>
              </a:spcBef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de-CH" dirty="0"/>
              <a:t>Kosten gesamt: 290.-  CHF</a:t>
            </a:r>
            <a:r>
              <a:rPr lang="en-US" sz="1800" dirty="0"/>
              <a:t> </a:t>
            </a:r>
          </a:p>
          <a:p>
            <a:endParaRPr lang="en-US" sz="1575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4AB00F2F-67D5-4954-B723-D2A174869081}"/>
              </a:ext>
            </a:extLst>
          </p:cNvPr>
          <p:cNvSpPr/>
          <p:nvPr/>
        </p:nvSpPr>
        <p:spPr>
          <a:xfrm>
            <a:off x="3524250" y="1467351"/>
            <a:ext cx="2971800" cy="753024"/>
          </a:xfrm>
          <a:prstGeom prst="rect">
            <a:avLst/>
          </a:prstGeom>
          <a:solidFill>
            <a:srgbClr val="0086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400" b="1" dirty="0"/>
              <a:t>Kursbeginn Mai 2020</a:t>
            </a:r>
          </a:p>
        </p:txBody>
      </p:sp>
      <p:pic>
        <p:nvPicPr>
          <p:cNvPr id="9" name="Grafik 8" descr="Ein Bild, das Zeichnung, Schild enthält.&#10;&#10;Automatisch generierte Beschreibung">
            <a:extLst>
              <a:ext uri="{FF2B5EF4-FFF2-40B4-BE49-F238E27FC236}">
                <a16:creationId xmlns:a16="http://schemas.microsoft.com/office/drawing/2014/main" id="{149EC72D-B51E-45D7-B545-62DEA50AB2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85"/>
          <a:stretch/>
        </p:blipFill>
        <p:spPr>
          <a:xfrm>
            <a:off x="15381" y="0"/>
            <a:ext cx="2141893" cy="753034"/>
          </a:xfrm>
          <a:prstGeom prst="rect">
            <a:avLst/>
          </a:prstGeom>
        </p:spPr>
      </p:pic>
      <p:pic>
        <p:nvPicPr>
          <p:cNvPr id="11" name="Grafik 10" descr="Ein Bild, das Zeichnung, Schild enthält.&#10;&#10;Automatisch generierte Beschreibung">
            <a:extLst>
              <a:ext uri="{FF2B5EF4-FFF2-40B4-BE49-F238E27FC236}">
                <a16:creationId xmlns:a16="http://schemas.microsoft.com/office/drawing/2014/main" id="{FA8C3681-49F3-4B7F-8B38-55B96AF6A5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95"/>
          <a:stretch/>
        </p:blipFill>
        <p:spPr>
          <a:xfrm>
            <a:off x="8026865" y="0"/>
            <a:ext cx="1117135" cy="753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190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Wasser, draußen, Berg, Mann enthält.&#10;&#10;Automatisch generierte Beschreibung">
            <a:extLst>
              <a:ext uri="{FF2B5EF4-FFF2-40B4-BE49-F238E27FC236}">
                <a16:creationId xmlns:a16="http://schemas.microsoft.com/office/drawing/2014/main" id="{C588239B-1D2D-431F-86D2-9C6A600373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8" t="-1" r="6851" b="-1"/>
          <a:stretch/>
        </p:blipFill>
        <p:spPr>
          <a:xfrm flipH="1">
            <a:off x="-2" y="0"/>
            <a:ext cx="9579007" cy="6857990"/>
          </a:xfrm>
          <a:prstGeom prst="rect">
            <a:avLst/>
          </a:prstGeom>
        </p:spPr>
      </p:pic>
      <p:sp>
        <p:nvSpPr>
          <p:cNvPr id="12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-1" y="2463131"/>
            <a:ext cx="4512879" cy="4394869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68580" tIns="34290" rIns="68580" bIns="34290" rtlCol="0" anchor="t">
            <a:normAutofit/>
          </a:bodyPr>
          <a:lstStyle/>
          <a:p>
            <a:pPr algn="ctr">
              <a:spcAft>
                <a:spcPts val="750"/>
              </a:spcAft>
              <a:buClr>
                <a:schemeClr val="tx1"/>
              </a:buClr>
              <a:buSzPct val="100000"/>
            </a:pPr>
            <a:endParaRPr lang="en-US" sz="1200" cap="al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5FBABA9-1931-4472-8DF7-2848FC8FB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370" y="3149961"/>
            <a:ext cx="3153103" cy="100706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15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Wie unterscheidet sich SUP50+?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95115" y="4226880"/>
            <a:ext cx="701565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276CB81-DE3F-4F11-8A1D-ACCAFA9AF5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432" y="4277679"/>
            <a:ext cx="3986074" cy="2185266"/>
          </a:xfr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endParaRPr lang="en-US" sz="1575" dirty="0"/>
          </a:p>
          <a:p>
            <a:pPr>
              <a:lnSpc>
                <a:spcPct val="110000"/>
              </a:lnSpc>
            </a:pPr>
            <a:r>
              <a:rPr lang="en-US" sz="3300" dirty="0" err="1">
                <a:latin typeface="Helvetica Neue"/>
              </a:rPr>
              <a:t>Berücksichtigung</a:t>
            </a:r>
            <a:r>
              <a:rPr lang="en-US" sz="3300" dirty="0">
                <a:latin typeface="Helvetica Neue"/>
              </a:rPr>
              <a:t> der </a:t>
            </a:r>
            <a:r>
              <a:rPr lang="en-US" sz="3300" dirty="0" err="1">
                <a:latin typeface="Helvetica Neue"/>
              </a:rPr>
              <a:t>Bedürfnisse</a:t>
            </a:r>
            <a:r>
              <a:rPr lang="en-US" sz="3300" dirty="0">
                <a:latin typeface="Helvetica Neue"/>
              </a:rPr>
              <a:t> </a:t>
            </a:r>
            <a:r>
              <a:rPr lang="en-US" sz="3300" dirty="0" err="1">
                <a:latin typeface="Helvetica Neue"/>
              </a:rPr>
              <a:t>Älterer</a:t>
            </a:r>
            <a:endParaRPr lang="en-US" sz="3300" dirty="0">
              <a:latin typeface="Helvetica Neue"/>
            </a:endParaRPr>
          </a:p>
          <a:p>
            <a:r>
              <a:rPr lang="en-US" sz="3300" dirty="0" err="1">
                <a:latin typeface="Helvetica Neue"/>
              </a:rPr>
              <a:t>Spezielle</a:t>
            </a:r>
            <a:r>
              <a:rPr lang="en-US" sz="3300" dirty="0">
                <a:latin typeface="Helvetica Neue"/>
              </a:rPr>
              <a:t> </a:t>
            </a:r>
            <a:r>
              <a:rPr lang="en-US" sz="3300" dirty="0" err="1">
                <a:latin typeface="Helvetica Neue"/>
              </a:rPr>
              <a:t>Lernmethoden</a:t>
            </a:r>
            <a:endParaRPr lang="en-US" sz="3300" dirty="0">
              <a:latin typeface="Helvetica Neue"/>
            </a:endParaRPr>
          </a:p>
          <a:p>
            <a:r>
              <a:rPr lang="en-US" sz="3300" dirty="0" err="1">
                <a:latin typeface="Helvetica Neue"/>
              </a:rPr>
              <a:t>Trainingspartner</a:t>
            </a:r>
            <a:r>
              <a:rPr lang="en-US" sz="3300" dirty="0">
                <a:latin typeface="Helvetica Neue"/>
              </a:rPr>
              <a:t> </a:t>
            </a:r>
            <a:r>
              <a:rPr lang="en-US" sz="3300" dirty="0" err="1">
                <a:latin typeface="Helvetica Neue"/>
              </a:rPr>
              <a:t>ihrer</a:t>
            </a:r>
            <a:r>
              <a:rPr lang="en-US" sz="3300" dirty="0">
                <a:latin typeface="Helvetica Neue"/>
              </a:rPr>
              <a:t> </a:t>
            </a:r>
            <a:r>
              <a:rPr lang="en-US" sz="3300" dirty="0" err="1">
                <a:latin typeface="Helvetica Neue"/>
              </a:rPr>
              <a:t>Altersklasse</a:t>
            </a:r>
            <a:endParaRPr lang="en-US" sz="3300" dirty="0">
              <a:latin typeface="Helvetica Neue"/>
            </a:endParaRPr>
          </a:p>
          <a:p>
            <a:r>
              <a:rPr lang="en-US" sz="3300" dirty="0" err="1">
                <a:latin typeface="Helvetica Neue"/>
              </a:rPr>
              <a:t>Kurse</a:t>
            </a:r>
            <a:r>
              <a:rPr lang="en-US" sz="3300" dirty="0">
                <a:latin typeface="Helvetica Neue"/>
              </a:rPr>
              <a:t> </a:t>
            </a:r>
            <a:r>
              <a:rPr lang="en-US" sz="3300" dirty="0" err="1">
                <a:latin typeface="Helvetica Neue"/>
              </a:rPr>
              <a:t>für</a:t>
            </a:r>
            <a:r>
              <a:rPr lang="en-US" sz="3300" dirty="0">
                <a:latin typeface="Helvetica Neue"/>
              </a:rPr>
              <a:t> </a:t>
            </a:r>
            <a:r>
              <a:rPr lang="en-US" sz="3300" dirty="0" err="1">
                <a:latin typeface="Helvetica Neue"/>
              </a:rPr>
              <a:t>jedes</a:t>
            </a:r>
            <a:r>
              <a:rPr lang="en-US" sz="3300" dirty="0">
                <a:latin typeface="Helvetica Neue"/>
              </a:rPr>
              <a:t> </a:t>
            </a:r>
            <a:r>
              <a:rPr lang="en-US" sz="3300" dirty="0" err="1">
                <a:latin typeface="Helvetica Neue"/>
              </a:rPr>
              <a:t>Leistungsniveau</a:t>
            </a:r>
            <a:endParaRPr lang="en-US" sz="3300" dirty="0">
              <a:latin typeface="Helvetica Neue"/>
            </a:endParaRPr>
          </a:p>
          <a:p>
            <a:r>
              <a:rPr lang="en-US" sz="3300" dirty="0" err="1">
                <a:latin typeface="Helvetica Neue"/>
              </a:rPr>
              <a:t>Teil</a:t>
            </a:r>
            <a:r>
              <a:rPr lang="en-US" sz="3300" dirty="0">
                <a:latin typeface="Helvetica Neue"/>
              </a:rPr>
              <a:t> </a:t>
            </a:r>
            <a:r>
              <a:rPr lang="en-US" sz="3300" dirty="0" err="1">
                <a:latin typeface="Helvetica Neue"/>
              </a:rPr>
              <a:t>einer</a:t>
            </a:r>
            <a:r>
              <a:rPr lang="en-US" sz="3300" dirty="0">
                <a:latin typeface="Helvetica Neue"/>
              </a:rPr>
              <a:t> Gemeinschaft </a:t>
            </a:r>
            <a:r>
              <a:rPr lang="en-US" sz="3300" dirty="0" err="1">
                <a:latin typeface="Helvetica Neue"/>
              </a:rPr>
              <a:t>werden</a:t>
            </a:r>
            <a:endParaRPr lang="en-US" sz="3300" dirty="0">
              <a:latin typeface="Helvetica Neue"/>
            </a:endParaRPr>
          </a:p>
        </p:txBody>
      </p:sp>
      <p:pic>
        <p:nvPicPr>
          <p:cNvPr id="10" name="Grafik 9" descr="Ein Bild, das Zeichnung, Schild enthält.&#10;&#10;Automatisch generierte Beschreibung">
            <a:extLst>
              <a:ext uri="{FF2B5EF4-FFF2-40B4-BE49-F238E27FC236}">
                <a16:creationId xmlns:a16="http://schemas.microsoft.com/office/drawing/2014/main" id="{EF8E15AF-3AF6-473E-8978-3D8C9AA450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85"/>
          <a:stretch/>
        </p:blipFill>
        <p:spPr>
          <a:xfrm>
            <a:off x="15381" y="0"/>
            <a:ext cx="2141893" cy="753034"/>
          </a:xfrm>
          <a:prstGeom prst="rect">
            <a:avLst/>
          </a:prstGeom>
        </p:spPr>
      </p:pic>
      <p:pic>
        <p:nvPicPr>
          <p:cNvPr id="11" name="Grafik 10" descr="Ein Bild, das Zeichnung, Schild enthält.&#10;&#10;Automatisch generierte Beschreibung">
            <a:extLst>
              <a:ext uri="{FF2B5EF4-FFF2-40B4-BE49-F238E27FC236}">
                <a16:creationId xmlns:a16="http://schemas.microsoft.com/office/drawing/2014/main" id="{19F963DB-8293-4946-BD4E-BA12ED4D01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95"/>
          <a:stretch/>
        </p:blipFill>
        <p:spPr>
          <a:xfrm>
            <a:off x="8461870" y="0"/>
            <a:ext cx="1117135" cy="753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14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9B6B60-99B3-406C-B67E-87E959E8C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A6FA73A-538B-4E8A-9FE4-688E2EA41B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6E4B7C1-2B6D-409F-A03A-4B4888FE22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7" y="0"/>
            <a:ext cx="9139526" cy="6858000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CAF94C32-4685-4A58-BCC6-1D50AB92F1CB}"/>
              </a:ext>
            </a:extLst>
          </p:cNvPr>
          <p:cNvSpPr/>
          <p:nvPr/>
        </p:nvSpPr>
        <p:spPr>
          <a:xfrm rot="743755">
            <a:off x="4930243" y="968740"/>
            <a:ext cx="3608492" cy="142336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000" b="1" dirty="0"/>
              <a:t>Melden Sie sich jetzt an auf</a:t>
            </a:r>
          </a:p>
          <a:p>
            <a:pPr algn="ctr"/>
            <a:r>
              <a:rPr lang="de-CH" sz="3200" b="1" dirty="0"/>
              <a:t>www.sup50plus.ch</a:t>
            </a:r>
            <a:endParaRPr lang="de-CH" sz="2000" b="1" dirty="0"/>
          </a:p>
        </p:txBody>
      </p:sp>
    </p:spTree>
    <p:extLst>
      <p:ext uri="{BB962C8B-B14F-4D97-AF65-F5344CB8AC3E}">
        <p14:creationId xmlns:p14="http://schemas.microsoft.com/office/powerpoint/2010/main" val="235030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65118C-50D5-48A3-BC65-59EE046F3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3150">
                <a:solidFill>
                  <a:schemeClr val="tx1"/>
                </a:solidFill>
              </a:rPr>
              <a:t>Weitere Informationen und Fragen</a:t>
            </a:r>
            <a:endParaRPr lang="de-CH" sz="3150" dirty="0">
              <a:solidFill>
                <a:schemeClr val="tx1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E3C6308-6817-4F9A-8DBE-3325242FD0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CH" dirty="0"/>
              <a:t>auf der Messe50plus, Stand Nr. 22</a:t>
            </a:r>
          </a:p>
          <a:p>
            <a:r>
              <a:rPr lang="de-CH" dirty="0"/>
              <a:t>im Internet unter</a:t>
            </a:r>
          </a:p>
          <a:p>
            <a:pPr marL="0" indent="0">
              <a:buNone/>
            </a:pPr>
            <a:r>
              <a:rPr lang="de-CH" sz="4000" dirty="0"/>
              <a:t>www.SUP50plus.ch</a:t>
            </a:r>
          </a:p>
          <a:p>
            <a:pPr marL="0" indent="0" algn="ctr">
              <a:buNone/>
            </a:pPr>
            <a:endParaRPr lang="de-CH" sz="3200" b="1" i="1" dirty="0"/>
          </a:p>
          <a:p>
            <a:pPr marL="0" indent="0" algn="ctr">
              <a:buNone/>
            </a:pPr>
            <a:br>
              <a:rPr lang="de-CH" sz="2800" b="1" i="1" dirty="0"/>
            </a:br>
            <a:r>
              <a:rPr lang="de-CH" sz="2800" b="1" i="1" dirty="0"/>
              <a:t>Aloha und herzlichen Dank für Ihr Interesse</a:t>
            </a:r>
          </a:p>
          <a:p>
            <a:pPr marL="0" indent="0" algn="ctr">
              <a:buNone/>
            </a:pPr>
            <a:r>
              <a:rPr lang="de-CH" sz="2800" b="1" i="1" dirty="0"/>
              <a:t>Rainer Schaetzle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586D6E4-7680-4289-B14B-1387514417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440" y="2189020"/>
            <a:ext cx="3349611" cy="2261098"/>
          </a:xfrm>
          <a:prstGeom prst="rect">
            <a:avLst/>
          </a:prstGeom>
          <a:ln>
            <a:solidFill>
              <a:srgbClr val="00868A"/>
            </a:solidFill>
          </a:ln>
        </p:spPr>
      </p:pic>
      <p:pic>
        <p:nvPicPr>
          <p:cNvPr id="6" name="Grafik 5" descr="Ein Bild, das Zeichnung, Schild enthält.&#10;&#10;Automatisch generierte Beschreibung">
            <a:extLst>
              <a:ext uri="{FF2B5EF4-FFF2-40B4-BE49-F238E27FC236}">
                <a16:creationId xmlns:a16="http://schemas.microsoft.com/office/drawing/2014/main" id="{068D0330-96AC-489B-9444-5AA0C3770AE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85"/>
          <a:stretch/>
        </p:blipFill>
        <p:spPr>
          <a:xfrm>
            <a:off x="0" y="0"/>
            <a:ext cx="2141893" cy="753034"/>
          </a:xfrm>
          <a:prstGeom prst="rect">
            <a:avLst/>
          </a:prstGeom>
        </p:spPr>
      </p:pic>
      <p:pic>
        <p:nvPicPr>
          <p:cNvPr id="7" name="Grafik 6" descr="Ein Bild, das Zeichnung, Schild enthält.&#10;&#10;Automatisch generierte Beschreibung">
            <a:extLst>
              <a:ext uri="{FF2B5EF4-FFF2-40B4-BE49-F238E27FC236}">
                <a16:creationId xmlns:a16="http://schemas.microsoft.com/office/drawing/2014/main" id="{F92DF16F-DBAC-4194-8313-8F22DB8F7C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95"/>
          <a:stretch/>
        </p:blipFill>
        <p:spPr>
          <a:xfrm>
            <a:off x="8011484" y="39852"/>
            <a:ext cx="1117135" cy="753034"/>
          </a:xfrm>
          <a:prstGeom prst="rect">
            <a:avLst/>
          </a:prstGeom>
        </p:spPr>
      </p:pic>
      <p:pic>
        <p:nvPicPr>
          <p:cNvPr id="8" name="Grafik 7" descr="Ein Bild, das Schild, rot, Zeichnung enthält.&#10;&#10;Automatisch generierte Beschreibung">
            <a:extLst>
              <a:ext uri="{FF2B5EF4-FFF2-40B4-BE49-F238E27FC236}">
                <a16:creationId xmlns:a16="http://schemas.microsoft.com/office/drawing/2014/main" id="{B74A9412-8812-40F9-BF8D-080C9A685E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68" y="6071997"/>
            <a:ext cx="3613258" cy="680833"/>
          </a:xfrm>
          <a:prstGeom prst="rect">
            <a:avLst/>
          </a:prstGeom>
        </p:spPr>
      </p:pic>
      <p:pic>
        <p:nvPicPr>
          <p:cNvPr id="9" name="Picture 2" descr="Bildergebnis für gesundheitsamt thurgau logo">
            <a:extLst>
              <a:ext uri="{FF2B5EF4-FFF2-40B4-BE49-F238E27FC236}">
                <a16:creationId xmlns:a16="http://schemas.microsoft.com/office/drawing/2014/main" id="{A5B37C32-33FE-4DD8-A4E4-655E3B5BE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376" y="6066266"/>
            <a:ext cx="1656184" cy="686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1843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338</Words>
  <Application>Microsoft Office PowerPoint</Application>
  <PresentationFormat>Bildschirmpräsentation (4:3)</PresentationFormat>
  <Paragraphs>55</Paragraphs>
  <Slides>8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Helvetica Neue</vt:lpstr>
      <vt:lpstr>Office</vt:lpstr>
      <vt:lpstr>PowerPoint-Präsentation</vt:lpstr>
      <vt:lpstr>WAS IST SUP?</vt:lpstr>
      <vt:lpstr>WAS BRINGT SUP?</vt:lpstr>
      <vt:lpstr>WAS IST SUP50+?</vt:lpstr>
      <vt:lpstr>SUP50+ KURSE</vt:lpstr>
      <vt:lpstr>Wie unterscheidet sich SUP50+?</vt:lpstr>
      <vt:lpstr>PowerPoint-Präsentation</vt:lpstr>
      <vt:lpstr>Weitere Informationen und Fragen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Patrizia Murko</dc:creator>
  <cp:lastModifiedBy>Patrizia Murko</cp:lastModifiedBy>
  <cp:revision>3</cp:revision>
  <dcterms:created xsi:type="dcterms:W3CDTF">2020-02-26T13:37:18Z</dcterms:created>
  <dcterms:modified xsi:type="dcterms:W3CDTF">2020-02-26T14:51:15Z</dcterms:modified>
</cp:coreProperties>
</file>